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2"/>
  </p:notesMasterIdLst>
  <p:sldIdLst>
    <p:sldId id="270" r:id="rId3"/>
    <p:sldId id="341" r:id="rId4"/>
    <p:sldId id="370" r:id="rId5"/>
    <p:sldId id="371" r:id="rId6"/>
    <p:sldId id="384" r:id="rId7"/>
    <p:sldId id="385" r:id="rId8"/>
    <p:sldId id="386" r:id="rId9"/>
    <p:sldId id="376" r:id="rId10"/>
    <p:sldId id="389" r:id="rId11"/>
    <p:sldId id="377" r:id="rId12"/>
    <p:sldId id="390" r:id="rId13"/>
    <p:sldId id="391" r:id="rId14"/>
    <p:sldId id="381" r:id="rId15"/>
    <p:sldId id="392" r:id="rId16"/>
    <p:sldId id="393" r:id="rId17"/>
    <p:sldId id="364" r:id="rId18"/>
    <p:sldId id="366" r:id="rId19"/>
    <p:sldId id="367" r:id="rId20"/>
    <p:sldId id="372" r:id="rId21"/>
    <p:sldId id="373" r:id="rId22"/>
    <p:sldId id="374" r:id="rId23"/>
    <p:sldId id="375" r:id="rId24"/>
    <p:sldId id="378" r:id="rId25"/>
    <p:sldId id="379" r:id="rId26"/>
    <p:sldId id="380" r:id="rId27"/>
    <p:sldId id="383" r:id="rId28"/>
    <p:sldId id="388" r:id="rId29"/>
    <p:sldId id="382" r:id="rId30"/>
    <p:sldId id="31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EDED3"/>
    <a:srgbClr val="FC0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8692" autoAdjust="0"/>
  </p:normalViewPr>
  <p:slideViewPr>
    <p:cSldViewPr snapToGrid="0" showGuides="1">
      <p:cViewPr varScale="1">
        <p:scale>
          <a:sx n="89" d="100"/>
          <a:sy n="89" d="100"/>
        </p:scale>
        <p:origin x="43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BB196-01B3-4F39-9C2D-7B119F985FF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15CA5-4FAC-4093-90DE-686F003A27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19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Biblioteca_(computa%C3%A7%C3%A3o)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TensorFlow#cite_note-YoutubeClip-3" TargetMode="External"/><Relationship Id="rId5" Type="http://schemas.openxmlformats.org/officeDocument/2006/relationships/hyperlink" Target="https://pt.wikipedia.org/wiki/Aprendizado_de_m%C3%A1quina" TargetMode="External"/><Relationship Id="rId4" Type="http://schemas.openxmlformats.org/officeDocument/2006/relationships/hyperlink" Target="https://pt.wikipedia.org/wiki/C%C3%B3digo_aberto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uma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biblioteca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código aberto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aprendizado de máquina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aplicável a uma ampla variedade de tarefas. É um sistema para criação e treinamento de redes neurais para detectar e decifrar padrões e correlações, análogo (mas não igual) à forma como humanos aprendem e raciocinam.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[3]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pt-BR" b="0" dirty="0" smtClean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15CA5-4FAC-4093-90DE-686F003A27C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38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Slide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5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Título e Texto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Texto e Título Vertical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3322A74-3A47-5341-89D1-852FA2354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FE153452-380E-984C-9669-CB234559A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1DA861C-14B2-7D4E-9C77-713BC28A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088B0E2-6139-034C-A37A-BFBF9E3C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592014AD-9A3F-B244-BB80-B4E0D3F1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3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21E1858-A0E2-B840-9E43-8A1149BC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D93F8D43-EA1B-A54F-9C55-FD64614E7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42D1766-9903-4944-AA5B-DA9BEE83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F748107-F806-1A47-9DD5-75766FBE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913949FB-837C-7B42-BE92-BB6229AA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4A5354A-EA53-814C-A6AB-A8CD8EA7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19C77D12-282F-434A-81BC-CDAE804E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CA39C73-3494-4347-AE56-A44569268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FF44016-17A1-CB4E-926E-10FAD1D2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78FDA65-34EB-4A49-A3AA-9536E452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4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76ABD2E-B3BE-AF40-B003-B7E405A2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8DD4BBB-5D22-D649-B08A-FFFE9B2EE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98E9ECF8-B3F9-0444-BC7D-73DBD7C12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C6B24F1D-1921-6B4F-840A-326BCDE3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A39BC167-2E6F-1144-A84F-CB3D566A3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BFC50CFB-CC75-594C-B20B-BD3D8E39E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FD6BCFA-09CA-444B-9862-1ED912796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22387A30-F1BE-FD47-BA84-98E4FB44B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840E1C6A-CD1D-7741-BBA6-D30259211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E2B61CC9-64FA-C844-B06E-43C501A31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5B1BA875-1540-9F4D-BA67-BDADF7A1D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5D0C1EA4-F1FB-3A48-ABCD-22AC9EBB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795893D7-6B10-384C-B611-836C6D60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BF34DBB8-44F3-C840-BF57-2A7A1651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9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13A8FA3-4B8A-F24B-95E8-A9705EF4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285C5D78-4317-9644-A453-A9DF421F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D6BD9E50-A921-9248-90C8-4F68A6A1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C350ECE3-BCA8-B348-91DF-BE7A0930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4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B23B8C74-C0D1-9643-A336-87464B8C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A03113FA-E22C-7246-BD92-4FF332C6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0006AB4F-6342-1B4D-A50C-0FA75373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5810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354ECF-B59B-884C-AB70-4ECA6CEE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1131BC39-5929-ED48-90B6-723DDD524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2AC18D1-D8A2-AA4A-B6EA-B42990940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4976B5E3-7293-A54C-9726-62900A32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3C8B6075-6D41-4C4E-82D6-10AEAC8D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163E069D-7404-B64D-8E83-4147F601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6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49BC472-514E-BA4F-BE58-A802A0E4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136C4D1A-A71F-AA43-A666-C1F2B3203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51BA9AA5-E3CB-324F-A75C-61C80F46C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1661CFC7-3FAF-5A47-842F-69CE232CE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CFD82246-1AD7-874A-98D1-A90091C2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FC293C5B-BCF1-6048-A2CC-22DA55DC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9687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75D4959-8132-C74A-A7FC-E554DA4D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A631AC74-7985-E347-98CE-164F39725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26173CE-DDE6-2749-90A1-B50A4D77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4667252-554C-9547-A945-9C670891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A4C1049-3C68-DF4D-9119-12F30F28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8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F100EBF-A610-8F41-AD5E-AF15F78B3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4ACA46F3-D5C6-9646-9895-15B19DA32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4DB2B22-1205-5E40-9B06-68B683D08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918FAF8-9904-2743-8700-1AE8425F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ADF9C48-6640-C14A-ADE2-02E0012E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Cabeçalho da Seçã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7A7A7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7A7A7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7A7A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7A7A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7A7A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7A7A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7A7A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7A7A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Duas Partes de Conteúd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Comparaçã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Somente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Em br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3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Conteúdo com Legenda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50798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82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6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Imagem com Legenda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3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  <a:lumOff val="90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07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D14778DD-850E-1248-8071-A3F84B38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EAC4052-EB7F-EB42-A4BE-730F3EF98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8F4FC35-8458-6C41-A0DA-4D7508E85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6FFAC4B-5D76-654B-B17C-EB12D14AB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D08CBBF-6E12-2F4F-B0D9-FFACAFE25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5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fjs" TargetMode="External"/><Relationship Id="rId2" Type="http://schemas.openxmlformats.org/officeDocument/2006/relationships/hyperlink" Target="http://js.tensorflow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www.kaggle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kg">
            <a:extLst>
              <a:ext uri="{FF2B5EF4-FFF2-40B4-BE49-F238E27FC236}">
                <a16:creationId xmlns="" xmlns:a16="http://schemas.microsoft.com/office/drawing/2014/main" id="{90970257-316B-4DF9-8159-0CF4759CD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" y="3173"/>
            <a:ext cx="12180719" cy="6851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8216070-DD94-4565-9259-BC8AF31F2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3"/>
          <a:stretch/>
        </p:blipFill>
        <p:spPr>
          <a:xfrm>
            <a:off x="4238801" y="2117559"/>
            <a:ext cx="3793227" cy="1057629"/>
          </a:xfrm>
          <a:prstGeom prst="rect">
            <a:avLst/>
          </a:prstGeom>
        </p:spPr>
      </p:pic>
      <p:pic>
        <p:nvPicPr>
          <p:cNvPr id="5" name="Graphic">
            <a:extLst>
              <a:ext uri="{FF2B5EF4-FFF2-40B4-BE49-F238E27FC236}">
                <a16:creationId xmlns="" xmlns:a16="http://schemas.microsoft.com/office/drawing/2014/main" id="{CE701DD3-8FCC-4863-8425-478D9AF30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64256"/>
            <a:ext cx="12192000" cy="2690571"/>
          </a:xfrm>
          <a:prstGeom prst="rect">
            <a:avLst/>
          </a:prstGeom>
        </p:spPr>
      </p:pic>
      <p:sp>
        <p:nvSpPr>
          <p:cNvPr id="12" name="Nome">
            <a:extLst>
              <a:ext uri="{FF2B5EF4-FFF2-40B4-BE49-F238E27FC236}">
                <a16:creationId xmlns="" xmlns:a16="http://schemas.microsoft.com/office/drawing/2014/main" id="{E69DD693-BC4A-4144-B5D6-F9E1E1ACA475}"/>
              </a:ext>
            </a:extLst>
          </p:cNvPr>
          <p:cNvSpPr txBox="1"/>
          <p:nvPr/>
        </p:nvSpPr>
        <p:spPr>
          <a:xfrm>
            <a:off x="2256693" y="4361105"/>
            <a:ext cx="759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pt-BR" sz="4800" spc="-67" dirty="0" smtClean="0">
                <a:solidFill>
                  <a:srgbClr val="DEDED3"/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ARTUR BARTH</a:t>
            </a:r>
            <a:endParaRPr lang="pt-BR" sz="4800" spc="-67" dirty="0">
              <a:solidFill>
                <a:srgbClr val="DEDED3"/>
              </a:solidFill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rgo">
            <a:extLst>
              <a:ext uri="{FF2B5EF4-FFF2-40B4-BE49-F238E27FC236}">
                <a16:creationId xmlns="" xmlns:a16="http://schemas.microsoft.com/office/drawing/2014/main" id="{E475D075-20AF-441E-9284-ED18ECAB42A9}"/>
              </a:ext>
            </a:extLst>
          </p:cNvPr>
          <p:cNvSpPr txBox="1"/>
          <p:nvPr/>
        </p:nvSpPr>
        <p:spPr>
          <a:xfrm>
            <a:off x="2303586" y="5222881"/>
            <a:ext cx="749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pt-BR" sz="2400" spc="-67" dirty="0" smtClean="0">
                <a:solidFill>
                  <a:srgbClr val="DEDED3"/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Analista Programador</a:t>
            </a:r>
            <a:endParaRPr lang="pt-BR" sz="2400" spc="-67" dirty="0">
              <a:solidFill>
                <a:srgbClr val="DEDED3"/>
              </a:solidFill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  <a:p>
            <a:pPr algn="ctr" defTabSz="1219170"/>
            <a:r>
              <a:rPr lang="pt-BR" sz="2400" spc="-67" dirty="0" smtClean="0">
                <a:solidFill>
                  <a:srgbClr val="DEDED3"/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VIASOFT AGROTITAN</a:t>
            </a:r>
            <a:endParaRPr lang="pt-BR" sz="2400" spc="-67" dirty="0">
              <a:solidFill>
                <a:srgbClr val="DEDED3"/>
              </a:solidFill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41" y="1163203"/>
            <a:ext cx="8462620" cy="54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Aprendizado supervisionado</a:t>
            </a:r>
          </a:p>
          <a:p>
            <a:r>
              <a:rPr lang="pt-BR" dirty="0" smtClean="0"/>
              <a:t>Aprendizado não supervisionado</a:t>
            </a:r>
          </a:p>
          <a:p>
            <a:r>
              <a:rPr lang="pt-BR" dirty="0" smtClean="0"/>
              <a:t>Aprendizado por reforço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776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 thruBlk="1"/>
      </p:transition>
    </mc:Choice>
    <mc:Fallback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0" b="7166"/>
          <a:stretch/>
        </p:blipFill>
        <p:spPr>
          <a:xfrm>
            <a:off x="548077" y="365125"/>
            <a:ext cx="11193844" cy="62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5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 thruBlk="1"/>
      </p:transition>
    </mc:Choice>
    <mc:Fallback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6889"/>
          <a:stretch/>
        </p:blipFill>
        <p:spPr>
          <a:xfrm>
            <a:off x="1248833" y="1027906"/>
            <a:ext cx="9694333" cy="5471160"/>
          </a:xfrm>
          <a:prstGeom prst="rect">
            <a:avLst/>
          </a:prstGeom>
        </p:spPr>
      </p:pic>
      <p:pic>
        <p:nvPicPr>
          <p:cNvPr id="5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4" b="9533"/>
          <a:stretch/>
        </p:blipFill>
        <p:spPr>
          <a:xfrm>
            <a:off x="604611" y="365125"/>
            <a:ext cx="10982778" cy="58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2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 thruBlk="1"/>
      </p:transition>
    </mc:Choice>
    <mc:Fallback>
      <p:transition spd="slow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8" b="8948"/>
          <a:stretch/>
        </p:blipFill>
        <p:spPr>
          <a:xfrm>
            <a:off x="462185" y="365125"/>
            <a:ext cx="11018969" cy="59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6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 thruBlk="1"/>
      </p:transition>
    </mc:Choice>
    <mc:Fallback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Imagem">
            <a:extLst>
              <a:ext uri="{FF2B5EF4-FFF2-40B4-BE49-F238E27FC236}">
                <a16:creationId xmlns="" xmlns:a16="http://schemas.microsoft.com/office/drawing/2014/main" id="{1B3B0225-8CE9-4A85-9E33-7ADE0736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418311" y="-52737"/>
            <a:ext cx="10366107" cy="69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">
            <a:extLst>
              <a:ext uri="{FF2B5EF4-FFF2-40B4-BE49-F238E27FC236}">
                <a16:creationId xmlns="" xmlns:a16="http://schemas.microsoft.com/office/drawing/2014/main" id="{7BFC1312-53B4-4752-9C29-187FD0CBA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02859" y="0"/>
            <a:ext cx="5889141" cy="6858000"/>
          </a:xfrm>
          <a:prstGeom prst="rect">
            <a:avLst/>
          </a:prstGeom>
        </p:spPr>
      </p:pic>
      <p:sp>
        <p:nvSpPr>
          <p:cNvPr id="11" name="Título">
            <a:extLst>
              <a:ext uri="{FF2B5EF4-FFF2-40B4-BE49-F238E27FC236}">
                <a16:creationId xmlns="" xmlns:a16="http://schemas.microsoft.com/office/drawing/2014/main" id="{3916F132-B0B4-4887-97D0-29D700A1425E}"/>
              </a:ext>
            </a:extLst>
          </p:cNvPr>
          <p:cNvSpPr txBox="1"/>
          <p:nvPr/>
        </p:nvSpPr>
        <p:spPr>
          <a:xfrm>
            <a:off x="7041015" y="1890118"/>
            <a:ext cx="4656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Classificando imagens com </a:t>
            </a:r>
            <a:r>
              <a:rPr lang="pt-BR" sz="4800" dirty="0" smtClean="0"/>
              <a:t>TensorFlow.JS</a:t>
            </a:r>
            <a:endParaRPr lang="pt-BR" sz="4800" dirty="0"/>
          </a:p>
        </p:txBody>
      </p:sp>
      <p:pic>
        <p:nvPicPr>
          <p:cNvPr id="12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1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352278" y="-249382"/>
            <a:ext cx="7083562" cy="7714211"/>
          </a:xfrm>
          <a:prstGeom prst="rect">
            <a:avLst/>
          </a:prstGeom>
          <a:solidFill>
            <a:srgbClr val="FFFFFF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00" name="Imagem">
            <a:extLst>
              <a:ext uri="{FF2B5EF4-FFF2-40B4-BE49-F238E27FC236}">
                <a16:creationId xmlns="" xmlns:a16="http://schemas.microsoft.com/office/drawing/2014/main" id="{6B079024-D4FA-45E6-904A-308F61CC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2990" y="1148261"/>
            <a:ext cx="7462137" cy="419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">
            <a:extLst>
              <a:ext uri="{FF2B5EF4-FFF2-40B4-BE49-F238E27FC236}">
                <a16:creationId xmlns="" xmlns:a16="http://schemas.microsoft.com/office/drawing/2014/main" id="{7BFC1312-53B4-4752-9C29-187FD0CBA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5889141" cy="6858000"/>
          </a:xfrm>
          <a:prstGeom prst="rect">
            <a:avLst/>
          </a:prstGeom>
        </p:spPr>
      </p:pic>
      <p:sp>
        <p:nvSpPr>
          <p:cNvPr id="11" name="Título">
            <a:extLst>
              <a:ext uri="{FF2B5EF4-FFF2-40B4-BE49-F238E27FC236}">
                <a16:creationId xmlns="" xmlns:a16="http://schemas.microsoft.com/office/drawing/2014/main" id="{3916F132-B0B4-4887-97D0-29D700A1425E}"/>
              </a:ext>
            </a:extLst>
          </p:cNvPr>
          <p:cNvSpPr txBox="1"/>
          <p:nvPr/>
        </p:nvSpPr>
        <p:spPr>
          <a:xfrm>
            <a:off x="695610" y="1890118"/>
            <a:ext cx="4656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9170">
              <a:defRPr/>
            </a:pPr>
            <a:r>
              <a:rPr lang="pt-BR" sz="4800" dirty="0"/>
              <a:t>O que é esse tal de </a:t>
            </a:r>
            <a:r>
              <a:rPr lang="pt-BR" sz="4800" dirty="0" err="1"/>
              <a:t>TensorFlow</a:t>
            </a:r>
            <a:r>
              <a:rPr lang="pt-BR" sz="4800" dirty="0"/>
              <a:t>?</a:t>
            </a:r>
            <a:endParaRPr kumimoji="0" lang="pt-BR" sz="4800" b="0" i="0" u="none" strike="noStrike" kern="1200" cap="none" spc="-67" normalizeH="0" baseline="0" noProof="0" dirty="0">
              <a:ln>
                <a:noFill/>
              </a:ln>
              <a:solidFill>
                <a:srgbClr val="D6D4CC"/>
              </a:solidFill>
              <a:effectLst/>
              <a:uLnTx/>
              <a:uFillTx/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Imagem">
            <a:extLst>
              <a:ext uri="{FF2B5EF4-FFF2-40B4-BE49-F238E27FC236}">
                <a16:creationId xmlns="" xmlns:a16="http://schemas.microsoft.com/office/drawing/2014/main" id="{9AC530B8-BCF5-48D4-ACEE-02AC197E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169" y="2038359"/>
            <a:ext cx="10862267" cy="38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">
            <a:extLst>
              <a:ext uri="{FF2B5EF4-FFF2-40B4-BE49-F238E27FC236}">
                <a16:creationId xmlns="" xmlns:a16="http://schemas.microsoft.com/office/drawing/2014/main" id="{3916F132-B0B4-4887-97D0-29D700A1425E}"/>
              </a:ext>
            </a:extLst>
          </p:cNvPr>
          <p:cNvSpPr txBox="1"/>
          <p:nvPr/>
        </p:nvSpPr>
        <p:spPr>
          <a:xfrm>
            <a:off x="645734" y="119565"/>
            <a:ext cx="4924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9170">
              <a:defRPr/>
            </a:pPr>
            <a:r>
              <a:rPr lang="pt-BR" sz="4800" dirty="0"/>
              <a:t>Como funciona? É mágica?</a:t>
            </a:r>
            <a:endParaRPr kumimoji="0" lang="pt-BR" sz="4800" b="0" i="0" u="none" strike="noStrike" kern="1200" cap="none" spc="-67" normalizeH="0" baseline="0" noProof="0" dirty="0">
              <a:ln>
                <a:noFill/>
              </a:ln>
              <a:solidFill>
                <a:srgbClr val="D6D4CC"/>
              </a:solidFill>
              <a:effectLst/>
              <a:uLnTx/>
              <a:uFillTx/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6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4" descr="https://lh4.googleusercontent.com/fxgORTiqm8c6B1n6wpHttU7wNUcBXAJI7tjqeohRkc0Ymw8dtZBVRuQzAF8HJqR5S2alE18ZE-PJvSwfCryJTA9IvnhIEr1ybbcEHPtJamzBMgYPyXDd4GddKliSQc08RRt2081YU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33" y="2401000"/>
            <a:ext cx="11081933" cy="32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7">
            <a:extLst>
              <a:ext uri="{FF2B5EF4-FFF2-40B4-BE49-F238E27FC236}">
                <a16:creationId xmlns="" xmlns:a16="http://schemas.microsoft.com/office/drawing/2014/main" id="{62BEEB2A-9AF2-49EC-B91E-33FA014E1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5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DC5A5423-9AC6-4E89-8511-182783D0F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21884" y="0"/>
            <a:ext cx="588914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F7D1393-EECC-453C-924F-B1B3A7FE5D22}"/>
              </a:ext>
            </a:extLst>
          </p:cNvPr>
          <p:cNvSpPr txBox="1"/>
          <p:nvPr/>
        </p:nvSpPr>
        <p:spPr>
          <a:xfrm>
            <a:off x="5706691" y="1452501"/>
            <a:ext cx="4635500" cy="468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133" dirty="0" smtClean="0">
                <a:solidFill>
                  <a:srgbClr val="7C766A"/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Programador desde 2010.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133" b="0" i="0" u="none" strike="noStrike" kern="1200" cap="none" spc="0" normalizeH="0" baseline="0" noProof="0" dirty="0" smtClean="0">
              <a:ln>
                <a:noFill/>
              </a:ln>
              <a:solidFill>
                <a:srgbClr val="7C766A"/>
              </a:solidFill>
              <a:effectLst/>
              <a:uLnTx/>
              <a:uFillTx/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133" b="0" i="0" u="none" strike="noStrike" kern="1200" cap="none" spc="0" normalizeH="0" baseline="0" noProof="0" dirty="0">
              <a:ln>
                <a:noFill/>
              </a:ln>
              <a:solidFill>
                <a:srgbClr val="7C766A"/>
              </a:solidFill>
              <a:effectLst/>
              <a:uLnTx/>
              <a:uFillTx/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133" dirty="0" smtClean="0">
                <a:solidFill>
                  <a:srgbClr val="7C766A"/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Primeiro contato com IA em 2013 - TCC da Faculdade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133" dirty="0" smtClean="0">
              <a:solidFill>
                <a:srgbClr val="7C766A"/>
              </a:solidFill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133" dirty="0">
              <a:solidFill>
                <a:srgbClr val="7C766A"/>
              </a:solidFill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133" dirty="0" smtClean="0">
                <a:solidFill>
                  <a:srgbClr val="7C766A"/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Segundo contato em 2015 - Projeto desenvolvido para a BRF (Sadia)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133" dirty="0" smtClean="0">
              <a:solidFill>
                <a:srgbClr val="7C766A"/>
              </a:solidFill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133" dirty="0">
              <a:solidFill>
                <a:srgbClr val="7C766A"/>
              </a:solidFill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133" dirty="0" smtClean="0">
                <a:solidFill>
                  <a:srgbClr val="7C766A"/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Desde então, sempre buscando novos conhecimentos sobre o assunto.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133" b="0" i="0" u="none" strike="noStrike" kern="1200" cap="none" spc="0" normalizeH="0" baseline="0" noProof="0" dirty="0">
              <a:ln>
                <a:noFill/>
              </a:ln>
              <a:solidFill>
                <a:srgbClr val="7C766A"/>
              </a:solidFill>
              <a:effectLst/>
              <a:uLnTx/>
              <a:uFillTx/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62BEEB2A-9AF2-49EC-B91E-33FA014E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1308" y="995362"/>
            <a:ext cx="4676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802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KNN - K-</a:t>
            </a:r>
            <a:r>
              <a:rPr lang="pt-BR" dirty="0" err="1"/>
              <a:t>Nearest</a:t>
            </a:r>
            <a:r>
              <a:rPr lang="pt-BR" dirty="0"/>
              <a:t>-</a:t>
            </a:r>
            <a:r>
              <a:rPr lang="pt-BR" dirty="0" err="1"/>
              <a:t>Neighbors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317794"/>
              </p:ext>
            </p:extLst>
          </p:nvPr>
        </p:nvGraphicFramePr>
        <p:xfrm>
          <a:off x="926481" y="2649198"/>
          <a:ext cx="1568892" cy="3272226"/>
        </p:xfrm>
        <a:graphic>
          <a:graphicData uri="http://schemas.openxmlformats.org/drawingml/2006/table">
            <a:tbl>
              <a:tblPr/>
              <a:tblGrid>
                <a:gridCol w="522964"/>
                <a:gridCol w="522964"/>
                <a:gridCol w="522964"/>
              </a:tblGrid>
              <a:tr h="545371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A</a:t>
                      </a:r>
                      <a:endParaRPr lang="pt-BR" sz="2600" dirty="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45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545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545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 dirty="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545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 dirty="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 dirty="0">
                        <a:effectLst/>
                      </a:endParaRPr>
                    </a:p>
                  </a:txBody>
                  <a:tcPr marL="107835" marR="107835" marT="107835" marB="107835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638800" y="2903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103485"/>
              </p:ext>
            </p:extLst>
          </p:nvPr>
        </p:nvGraphicFramePr>
        <p:xfrm>
          <a:off x="3045908" y="2659690"/>
          <a:ext cx="1594461" cy="3245454"/>
        </p:xfrm>
        <a:graphic>
          <a:graphicData uri="http://schemas.openxmlformats.org/drawingml/2006/table">
            <a:tbl>
              <a:tblPr/>
              <a:tblGrid>
                <a:gridCol w="531487"/>
                <a:gridCol w="531487"/>
                <a:gridCol w="531487"/>
              </a:tblGrid>
              <a:tr h="54090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lang="pt-BR" sz="2600" dirty="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40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 dirty="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540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 dirty="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540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 dirty="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540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 dirty="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540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 dirty="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 dirty="0">
                        <a:effectLst/>
                      </a:endParaRPr>
                    </a:p>
                  </a:txBody>
                  <a:tcPr marL="105546" marR="105546" marT="105546" marB="10554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03875" y="2903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603875" y="2903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7" name="Tabe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268482"/>
              </p:ext>
            </p:extLst>
          </p:nvPr>
        </p:nvGraphicFramePr>
        <p:xfrm>
          <a:off x="5174420" y="2674838"/>
          <a:ext cx="1637304" cy="3255942"/>
        </p:xfrm>
        <a:graphic>
          <a:graphicData uri="http://schemas.openxmlformats.org/drawingml/2006/table">
            <a:tbl>
              <a:tblPr/>
              <a:tblGrid>
                <a:gridCol w="545768"/>
                <a:gridCol w="545768"/>
                <a:gridCol w="545768"/>
              </a:tblGrid>
              <a:tr h="542657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lang="pt-BR" sz="2600" dirty="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426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5426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 dirty="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 dirty="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0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600" dirty="0">
                        <a:effectLst/>
                      </a:endParaRPr>
                    </a:p>
                  </a:txBody>
                  <a:tcPr marL="106148" marR="106148" marT="106148" marB="106148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603875" y="2903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01354" y="2196662"/>
            <a:ext cx="7147132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rgbClr val="616161"/>
                </a:solidFill>
                <a:latin typeface="Proxima Nova"/>
              </a:rPr>
              <a:t>           A = 32          </a:t>
            </a:r>
            <a:r>
              <a:rPr lang="pt-BR" dirty="0" smtClean="0">
                <a:solidFill>
                  <a:srgbClr val="616161"/>
                </a:solidFill>
                <a:latin typeface="Proxima Nova"/>
              </a:rPr>
              <a:t>          </a:t>
            </a:r>
            <a:r>
              <a:rPr lang="pt-BR" dirty="0">
                <a:solidFill>
                  <a:srgbClr val="616161"/>
                </a:solidFill>
                <a:latin typeface="Proxima Nova"/>
              </a:rPr>
              <a:t>    B = 39 </a:t>
            </a:r>
            <a:r>
              <a:rPr lang="pt-BR" dirty="0" smtClean="0">
                <a:solidFill>
                  <a:srgbClr val="616161"/>
                </a:solidFill>
                <a:latin typeface="Proxima Nova"/>
              </a:rPr>
              <a:t>                          C </a:t>
            </a:r>
            <a:r>
              <a:rPr lang="pt-BR" dirty="0">
                <a:solidFill>
                  <a:srgbClr val="616161"/>
                </a:solidFill>
                <a:latin typeface="Proxima Nova"/>
              </a:rPr>
              <a:t>= 21</a:t>
            </a:r>
            <a:endParaRPr lang="pt-BR" dirty="0"/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852132"/>
              </p:ext>
            </p:extLst>
          </p:nvPr>
        </p:nvGraphicFramePr>
        <p:xfrm>
          <a:off x="9704070" y="1790258"/>
          <a:ext cx="1649730" cy="4460712"/>
        </p:xfrm>
        <a:graphic>
          <a:graphicData uri="http://schemas.openxmlformats.org/drawingml/2006/table">
            <a:tbl>
              <a:tblPr/>
              <a:tblGrid>
                <a:gridCol w="549910"/>
                <a:gridCol w="549910"/>
                <a:gridCol w="549910"/>
              </a:tblGrid>
              <a:tr h="1346932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 caractere é esse?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619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619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619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619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619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pt-BR" sz="320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3200" dirty="0">
                        <a:effectLst/>
                      </a:endParaRPr>
                    </a:p>
                  </a:txBody>
                  <a:tcPr marL="127886" marR="127886" marT="127886" marB="127886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7269480" y="3142427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>
                <a:solidFill>
                  <a:srgbClr val="000000"/>
                </a:solidFill>
                <a:latin typeface="Proxima Nova"/>
              </a:rPr>
              <a:t>? = 34</a:t>
            </a:r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r>
              <a:rPr lang="pt-BR" sz="2000" dirty="0">
                <a:solidFill>
                  <a:srgbClr val="000000"/>
                </a:solidFill>
                <a:latin typeface="Proxima Nova"/>
              </a:rPr>
              <a:t>A - ? = -2 * -1 = 2</a:t>
            </a:r>
            <a:endParaRPr lang="pt-BR" sz="2000" dirty="0"/>
          </a:p>
          <a:p>
            <a:r>
              <a:rPr lang="pt-BR" sz="2000" dirty="0">
                <a:solidFill>
                  <a:srgbClr val="000000"/>
                </a:solidFill>
                <a:latin typeface="Proxima Nova"/>
              </a:rPr>
              <a:t>B - ? = 5</a:t>
            </a:r>
            <a:endParaRPr lang="pt-BR" sz="2000" dirty="0"/>
          </a:p>
          <a:p>
            <a:r>
              <a:rPr lang="pt-BR" sz="2000" dirty="0">
                <a:solidFill>
                  <a:srgbClr val="000000"/>
                </a:solidFill>
                <a:latin typeface="Proxima Nova"/>
              </a:rPr>
              <a:t>C - ? = -13*-1 = 13</a:t>
            </a:r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r>
              <a:rPr lang="pt-BR" sz="2000" dirty="0">
                <a:solidFill>
                  <a:srgbClr val="000000"/>
                </a:solidFill>
                <a:latin typeface="Proxima Nova"/>
              </a:rPr>
              <a:t>? = A</a:t>
            </a:r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25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RNA - Rede Neural Artificial</a:t>
            </a:r>
          </a:p>
        </p:txBody>
      </p:sp>
      <p:pic>
        <p:nvPicPr>
          <p:cNvPr id="5124" name="Picture 4" descr="https://lh5.googleusercontent.com/Xz-S_1gW-74k4j6yF6-r6mSN03krltc3IaCapolInqZGbi_8lCVSFPxfvLsixco5ZB74if5UV3SunYh7Pd4_Dw-ZPYsoq9WHkfD4-Fp5acxBPq8_v49AmggZe6OTCvXj8IhvDZNq5iQ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543" y="1971150"/>
            <a:ext cx="6551559" cy="371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6" y="2162501"/>
            <a:ext cx="4680968" cy="333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3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MobileNe</a:t>
            </a:r>
            <a:r>
              <a:rPr lang="pt-BR" dirty="0" err="1"/>
              <a:t>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8" name="Picture 4" descr="https://lh5.googleusercontent.com/R5GaPzqiQqLiwcZ_Nf066Wi4Vn0qDUXvzlT3Xzd__fQI7Ds7yticwNIa1krjzzMDLYWqxSkbsEovXO2skXJh8e_WlTe2C5AD0PBDtE_m4m04sRk0eEUyfcM9cbYKA_K6IF4295klac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" y="2412683"/>
            <a:ext cx="10826115" cy="365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4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Existem modelos “padrões”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pt-BR" dirty="0" smtClean="0"/>
              <a:t>IMPUT  - FC</a:t>
            </a:r>
          </a:p>
          <a:p>
            <a:pPr marL="126997" indent="0">
              <a:buNone/>
            </a:pPr>
            <a:r>
              <a:rPr lang="pt-BR" dirty="0" smtClean="0"/>
              <a:t>IMPUT – CONV – RELU – FC</a:t>
            </a:r>
          </a:p>
          <a:p>
            <a:pPr marL="126997" indent="0">
              <a:buNone/>
            </a:pPr>
            <a:r>
              <a:rPr lang="pt-BR" dirty="0" smtClean="0"/>
              <a:t>IMPUT [ CONV – RELU – POOL] * 2 – FC – RELU – FC </a:t>
            </a:r>
          </a:p>
          <a:p>
            <a:pPr marL="126997" indent="0">
              <a:buNone/>
            </a:pPr>
            <a:endParaRPr lang="pt-BR" dirty="0" smtClean="0"/>
          </a:p>
          <a:p>
            <a:pPr marL="126997" indent="0">
              <a:buNone/>
            </a:pPr>
            <a:r>
              <a:rPr lang="pt-BR" dirty="0" smtClean="0"/>
              <a:t>ETC</a:t>
            </a:r>
            <a:endParaRPr lang="pt-BR" dirty="0"/>
          </a:p>
        </p:txBody>
      </p:sp>
      <p:pic>
        <p:nvPicPr>
          <p:cNvPr id="4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9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de ativação. 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pt-BR" dirty="0" err="1" smtClean="0"/>
              <a:t>Sigmoid</a:t>
            </a:r>
            <a:endParaRPr lang="pt-BR" dirty="0" smtClean="0"/>
          </a:p>
          <a:p>
            <a:pPr marL="126997" indent="0">
              <a:buNone/>
            </a:pPr>
            <a:r>
              <a:rPr lang="pt-BR" dirty="0" err="1" smtClean="0"/>
              <a:t>Relu</a:t>
            </a:r>
            <a:endParaRPr lang="pt-BR" dirty="0" smtClean="0"/>
          </a:p>
          <a:p>
            <a:pPr marL="126997" indent="0">
              <a:buNone/>
            </a:pPr>
            <a:r>
              <a:rPr lang="pt-BR" dirty="0" err="1" smtClean="0"/>
              <a:t>Tangent</a:t>
            </a:r>
            <a:endParaRPr lang="pt-BR" dirty="0" smtClean="0"/>
          </a:p>
          <a:p>
            <a:pPr marL="126997" indent="0">
              <a:buNone/>
            </a:pPr>
            <a:endParaRPr lang="pt-BR" dirty="0"/>
          </a:p>
          <a:p>
            <a:pPr marL="126997" indent="0">
              <a:buNone/>
            </a:pPr>
            <a:r>
              <a:rPr lang="pt-BR" dirty="0" smtClean="0"/>
              <a:t>Etc.</a:t>
            </a:r>
            <a:endParaRPr lang="pt-BR" dirty="0"/>
          </a:p>
        </p:txBody>
      </p:sp>
      <p:pic>
        <p:nvPicPr>
          <p:cNvPr id="4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1481931"/>
            <a:ext cx="64579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5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de Otimização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sgd</a:t>
            </a:r>
            <a:endParaRPr lang="pt-BR" dirty="0"/>
          </a:p>
          <a:p>
            <a:r>
              <a:rPr lang="pt-BR" dirty="0" smtClean="0"/>
              <a:t>Momentum</a:t>
            </a:r>
          </a:p>
          <a:p>
            <a:r>
              <a:rPr lang="pt-BR" dirty="0" err="1" smtClean="0"/>
              <a:t>Adadelta</a:t>
            </a:r>
            <a:endParaRPr lang="pt-BR" dirty="0" smtClean="0"/>
          </a:p>
          <a:p>
            <a:r>
              <a:rPr lang="pt-BR" dirty="0" smtClean="0"/>
              <a:t>Adam</a:t>
            </a:r>
          </a:p>
          <a:p>
            <a:r>
              <a:rPr lang="pt-BR" dirty="0" err="1" smtClean="0"/>
              <a:t>Adamax</a:t>
            </a:r>
            <a:endParaRPr lang="pt-BR" dirty="0" smtClean="0"/>
          </a:p>
          <a:p>
            <a:r>
              <a:rPr lang="pt-BR" dirty="0" err="1" smtClean="0"/>
              <a:t>rmsprop</a:t>
            </a:r>
            <a:endParaRPr lang="pt-BR" dirty="0" smtClean="0"/>
          </a:p>
        </p:txBody>
      </p:sp>
      <p:pic>
        <p:nvPicPr>
          <p:cNvPr id="4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80" y="1604964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0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Cuidado com o </a:t>
            </a:r>
            <a:r>
              <a:rPr lang="pt-BR" dirty="0" err="1" smtClean="0"/>
              <a:t>Overtitting</a:t>
            </a:r>
            <a:r>
              <a:rPr lang="pt-BR" dirty="0" smtClean="0"/>
              <a:t>!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1825625"/>
            <a:ext cx="88201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2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8" y="279667"/>
            <a:ext cx="9576804" cy="63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 thruBlk="1"/>
      </p:transition>
    </mc:Choice>
    <mc:Fallback>
      <p:transition spd="slow"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6997" indent="0">
              <a:buNone/>
            </a:pPr>
            <a:endParaRPr lang="pt-BR" u="sng" dirty="0" smtClean="0">
              <a:hlinkClick r:id="rId2"/>
            </a:endParaRPr>
          </a:p>
          <a:p>
            <a:r>
              <a:rPr lang="pt-BR" dirty="0" smtClean="0">
                <a:hlinkClick r:id="rId2"/>
              </a:rPr>
              <a:t>http</a:t>
            </a:r>
            <a:r>
              <a:rPr lang="pt-BR" dirty="0">
                <a:hlinkClick r:id="rId2"/>
              </a:rPr>
              <a:t>://js.tensorflow.org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github.com/tensorflow/tfjs</a:t>
            </a:r>
            <a:endParaRPr lang="pt-BR" dirty="0" smtClean="0"/>
          </a:p>
          <a:p>
            <a:r>
              <a:rPr lang="pt-BR" dirty="0">
                <a:hlinkClick r:id="rId4"/>
              </a:rPr>
              <a:t>https://www.kaggle.com/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33" y="1825625"/>
            <a:ext cx="3757956" cy="28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kg">
            <a:extLst>
              <a:ext uri="{FF2B5EF4-FFF2-40B4-BE49-F238E27FC236}">
                <a16:creationId xmlns="" xmlns:a16="http://schemas.microsoft.com/office/drawing/2014/main" id="{653CBE82-1CF6-4D7C-91DC-AC90C58ED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5351" y="-5"/>
            <a:ext cx="12192000" cy="6858000"/>
          </a:xfrm>
          <a:prstGeom prst="rect">
            <a:avLst/>
          </a:prstGeom>
        </p:spPr>
      </p:pic>
      <p:pic>
        <p:nvPicPr>
          <p:cNvPr id="12" name="Graphic">
            <a:extLst>
              <a:ext uri="{FF2B5EF4-FFF2-40B4-BE49-F238E27FC236}">
                <a16:creationId xmlns="" xmlns:a16="http://schemas.microsoft.com/office/drawing/2014/main" id="{9077F7AD-656B-464D-8D69-97E023775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02859" y="0"/>
            <a:ext cx="5889141" cy="6858000"/>
          </a:xfrm>
          <a:prstGeom prst="rect">
            <a:avLst/>
          </a:prstGeom>
        </p:spPr>
      </p:pic>
      <p:pic>
        <p:nvPicPr>
          <p:cNvPr id="24" name="Logo">
            <a:extLst>
              <a:ext uri="{FF2B5EF4-FFF2-40B4-BE49-F238E27FC236}">
                <a16:creationId xmlns="" xmlns:a16="http://schemas.microsoft.com/office/drawing/2014/main" id="{53D3DCA1-7FE1-466A-A016-F25B0CC464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88"/>
          <a:stretch/>
        </p:blipFill>
        <p:spPr>
          <a:xfrm>
            <a:off x="1172091" y="2700867"/>
            <a:ext cx="3762261" cy="1044965"/>
          </a:xfrm>
          <a:prstGeom prst="rect">
            <a:avLst/>
          </a:prstGeom>
        </p:spPr>
      </p:pic>
      <p:sp>
        <p:nvSpPr>
          <p:cNvPr id="13" name="Título_e_Subtítulo">
            <a:extLst>
              <a:ext uri="{FF2B5EF4-FFF2-40B4-BE49-F238E27FC236}">
                <a16:creationId xmlns="" xmlns:a16="http://schemas.microsoft.com/office/drawing/2014/main" id="{867761A9-54B4-44A7-A8B2-AE83D82B7D5D}"/>
              </a:ext>
            </a:extLst>
          </p:cNvPr>
          <p:cNvSpPr txBox="1"/>
          <p:nvPr/>
        </p:nvSpPr>
        <p:spPr>
          <a:xfrm>
            <a:off x="7164323" y="2468252"/>
            <a:ext cx="3964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-67" normalizeH="0" baseline="0" noProof="0" dirty="0">
                <a:ln>
                  <a:noFill/>
                </a:ln>
                <a:solidFill>
                  <a:srgbClr val="DEDED3"/>
                </a:solidFill>
                <a:effectLst/>
                <a:uLnTx/>
                <a:uFillTx/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OBRIGADO!</a:t>
            </a:r>
            <a:endParaRPr kumimoji="0" lang="en-US" sz="4800" b="0" i="0" u="none" strike="noStrike" kern="1200" cap="none" spc="-67" normalizeH="0" baseline="0" noProof="0" dirty="0">
              <a:ln>
                <a:noFill/>
              </a:ln>
              <a:solidFill>
                <a:srgbClr val="323232">
                  <a:lumMod val="10000"/>
                  <a:lumOff val="9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EBFA1F77-DB59-483B-A04C-7CD8BA81565E}"/>
              </a:ext>
            </a:extLst>
          </p:cNvPr>
          <p:cNvCxnSpPr>
            <a:cxnSpLocks/>
          </p:cNvCxnSpPr>
          <p:nvPr/>
        </p:nvCxnSpPr>
        <p:spPr>
          <a:xfrm>
            <a:off x="7213672" y="3429000"/>
            <a:ext cx="3822700" cy="0"/>
          </a:xfrm>
          <a:prstGeom prst="line">
            <a:avLst/>
          </a:prstGeom>
          <a:ln w="12700">
            <a:solidFill>
              <a:srgbClr val="DE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mail">
            <a:extLst>
              <a:ext uri="{FF2B5EF4-FFF2-40B4-BE49-F238E27FC236}">
                <a16:creationId xmlns="" xmlns:a16="http://schemas.microsoft.com/office/drawing/2014/main" id="{96342174-F585-4588-8E2B-3D7B222291C4}"/>
              </a:ext>
            </a:extLst>
          </p:cNvPr>
          <p:cNvSpPr txBox="1"/>
          <p:nvPr/>
        </p:nvSpPr>
        <p:spPr>
          <a:xfrm>
            <a:off x="8129595" y="3602343"/>
            <a:ext cx="3040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spc="-67" dirty="0" err="1" smtClean="0">
                <a:solidFill>
                  <a:srgbClr val="DEDED3"/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arturbarth</a:t>
            </a:r>
            <a:r>
              <a:rPr kumimoji="0" lang="pt-BR" sz="2000" b="0" i="0" u="none" strike="noStrike" kern="1200" cap="none" spc="-67" normalizeH="0" baseline="0" noProof="0" dirty="0" smtClean="0">
                <a:ln>
                  <a:noFill/>
                </a:ln>
                <a:solidFill>
                  <a:srgbClr val="DEDED3"/>
                </a:solidFill>
                <a:effectLst/>
                <a:uLnTx/>
                <a:uFillTx/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@gmail.com</a:t>
            </a:r>
            <a:endParaRPr kumimoji="0" lang="en-US" sz="2000" b="0" i="0" u="none" strike="noStrike" kern="1200" cap="none" spc="-67" normalizeH="0" baseline="0" noProof="0" dirty="0">
              <a:ln>
                <a:noFill/>
              </a:ln>
              <a:solidFill>
                <a:srgbClr val="323232">
                  <a:lumMod val="10000"/>
                  <a:lumOff val="9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mail_Icon">
            <a:extLst>
              <a:ext uri="{FF2B5EF4-FFF2-40B4-BE49-F238E27FC236}">
                <a16:creationId xmlns="" xmlns:a16="http://schemas.microsoft.com/office/drawing/2014/main" id="{1D062B64-7A42-4EEA-A172-F043B075BB78}"/>
              </a:ext>
            </a:extLst>
          </p:cNvPr>
          <p:cNvSpPr/>
          <p:nvPr/>
        </p:nvSpPr>
        <p:spPr>
          <a:xfrm>
            <a:off x="7863821" y="3695700"/>
            <a:ext cx="265774" cy="265774"/>
          </a:xfrm>
          <a:custGeom>
            <a:avLst/>
            <a:gdLst>
              <a:gd name="connsiteX0" fmla="*/ 764858 w 1524000"/>
              <a:gd name="connsiteY0" fmla="*/ 0 h 1524000"/>
              <a:gd name="connsiteX1" fmla="*/ 0 w 1524000"/>
              <a:gd name="connsiteY1" fmla="*/ 764857 h 1524000"/>
              <a:gd name="connsiteX2" fmla="*/ 764858 w 1524000"/>
              <a:gd name="connsiteY2" fmla="*/ 1529715 h 1524000"/>
              <a:gd name="connsiteX3" fmla="*/ 1529715 w 1524000"/>
              <a:gd name="connsiteY3" fmla="*/ 764857 h 1524000"/>
              <a:gd name="connsiteX4" fmla="*/ 764858 w 1524000"/>
              <a:gd name="connsiteY4" fmla="*/ 0 h 1524000"/>
              <a:gd name="connsiteX5" fmla="*/ 382905 w 1524000"/>
              <a:gd name="connsiteY5" fmla="*/ 382905 h 1524000"/>
              <a:gd name="connsiteX6" fmla="*/ 1147763 w 1524000"/>
              <a:gd name="connsiteY6" fmla="*/ 382905 h 1524000"/>
              <a:gd name="connsiteX7" fmla="*/ 1186815 w 1524000"/>
              <a:gd name="connsiteY7" fmla="*/ 391478 h 1524000"/>
              <a:gd name="connsiteX8" fmla="*/ 764858 w 1524000"/>
              <a:gd name="connsiteY8" fmla="*/ 883920 h 1524000"/>
              <a:gd name="connsiteX9" fmla="*/ 342900 w 1524000"/>
              <a:gd name="connsiteY9" fmla="*/ 391478 h 1524000"/>
              <a:gd name="connsiteX10" fmla="*/ 382905 w 1524000"/>
              <a:gd name="connsiteY10" fmla="*/ 382905 h 1524000"/>
              <a:gd name="connsiteX11" fmla="*/ 286703 w 1524000"/>
              <a:gd name="connsiteY11" fmla="*/ 1052513 h 1524000"/>
              <a:gd name="connsiteX12" fmla="*/ 286703 w 1524000"/>
              <a:gd name="connsiteY12" fmla="*/ 478155 h 1524000"/>
              <a:gd name="connsiteX13" fmla="*/ 286703 w 1524000"/>
              <a:gd name="connsiteY13" fmla="*/ 472440 h 1524000"/>
              <a:gd name="connsiteX14" fmla="*/ 566738 w 1524000"/>
              <a:gd name="connsiteY14" fmla="*/ 800100 h 1524000"/>
              <a:gd name="connsiteX15" fmla="*/ 289560 w 1524000"/>
              <a:gd name="connsiteY15" fmla="*/ 1077278 h 1524000"/>
              <a:gd name="connsiteX16" fmla="*/ 286703 w 1524000"/>
              <a:gd name="connsiteY16" fmla="*/ 1052513 h 1524000"/>
              <a:gd name="connsiteX17" fmla="*/ 1147763 w 1524000"/>
              <a:gd name="connsiteY17" fmla="*/ 1147763 h 1524000"/>
              <a:gd name="connsiteX18" fmla="*/ 382905 w 1524000"/>
              <a:gd name="connsiteY18" fmla="*/ 1147763 h 1524000"/>
              <a:gd name="connsiteX19" fmla="*/ 358140 w 1524000"/>
              <a:gd name="connsiteY19" fmla="*/ 1144905 h 1524000"/>
              <a:gd name="connsiteX20" fmla="*/ 630555 w 1524000"/>
              <a:gd name="connsiteY20" fmla="*/ 872490 h 1524000"/>
              <a:gd name="connsiteX21" fmla="*/ 765810 w 1524000"/>
              <a:gd name="connsiteY21" fmla="*/ 1029653 h 1524000"/>
              <a:gd name="connsiteX22" fmla="*/ 901065 w 1524000"/>
              <a:gd name="connsiteY22" fmla="*/ 872490 h 1524000"/>
              <a:gd name="connsiteX23" fmla="*/ 1173480 w 1524000"/>
              <a:gd name="connsiteY23" fmla="*/ 1144905 h 1524000"/>
              <a:gd name="connsiteX24" fmla="*/ 1147763 w 1524000"/>
              <a:gd name="connsiteY24" fmla="*/ 1147763 h 1524000"/>
              <a:gd name="connsiteX25" fmla="*/ 1147763 w 1524000"/>
              <a:gd name="connsiteY25" fmla="*/ 1147763 h 1524000"/>
              <a:gd name="connsiteX26" fmla="*/ 1243965 w 1524000"/>
              <a:gd name="connsiteY26" fmla="*/ 1052513 h 1524000"/>
              <a:gd name="connsiteX27" fmla="*/ 1241108 w 1524000"/>
              <a:gd name="connsiteY27" fmla="*/ 1077278 h 1524000"/>
              <a:gd name="connsiteX28" fmla="*/ 963930 w 1524000"/>
              <a:gd name="connsiteY28" fmla="*/ 800100 h 1524000"/>
              <a:gd name="connsiteX29" fmla="*/ 1244918 w 1524000"/>
              <a:gd name="connsiteY29" fmla="*/ 472440 h 1524000"/>
              <a:gd name="connsiteX30" fmla="*/ 1244918 w 1524000"/>
              <a:gd name="connsiteY30" fmla="*/ 478155 h 1524000"/>
              <a:gd name="connsiteX31" fmla="*/ 1244918 w 1524000"/>
              <a:gd name="connsiteY31" fmla="*/ 1052513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24000" h="1524000">
                <a:moveTo>
                  <a:pt x="764858" y="0"/>
                </a:moveTo>
                <a:cubicBezTo>
                  <a:pt x="341947" y="0"/>
                  <a:pt x="0" y="342900"/>
                  <a:pt x="0" y="764857"/>
                </a:cubicBezTo>
                <a:cubicBezTo>
                  <a:pt x="0" y="1186815"/>
                  <a:pt x="342900" y="1529715"/>
                  <a:pt x="764858" y="1529715"/>
                </a:cubicBezTo>
                <a:cubicBezTo>
                  <a:pt x="1186815" y="1529715"/>
                  <a:pt x="1529715" y="1186815"/>
                  <a:pt x="1529715" y="764857"/>
                </a:cubicBezTo>
                <a:cubicBezTo>
                  <a:pt x="1529715" y="342900"/>
                  <a:pt x="1187768" y="0"/>
                  <a:pt x="764858" y="0"/>
                </a:cubicBezTo>
                <a:close/>
                <a:moveTo>
                  <a:pt x="382905" y="382905"/>
                </a:moveTo>
                <a:lnTo>
                  <a:pt x="1147763" y="382905"/>
                </a:lnTo>
                <a:cubicBezTo>
                  <a:pt x="1161098" y="382905"/>
                  <a:pt x="1174433" y="385763"/>
                  <a:pt x="1186815" y="391478"/>
                </a:cubicBezTo>
                <a:lnTo>
                  <a:pt x="764858" y="883920"/>
                </a:lnTo>
                <a:lnTo>
                  <a:pt x="342900" y="391478"/>
                </a:lnTo>
                <a:cubicBezTo>
                  <a:pt x="355283" y="385763"/>
                  <a:pt x="368617" y="382905"/>
                  <a:pt x="382905" y="382905"/>
                </a:cubicBezTo>
                <a:close/>
                <a:moveTo>
                  <a:pt x="286703" y="1052513"/>
                </a:moveTo>
                <a:lnTo>
                  <a:pt x="286703" y="478155"/>
                </a:lnTo>
                <a:cubicBezTo>
                  <a:pt x="286703" y="476250"/>
                  <a:pt x="286703" y="474345"/>
                  <a:pt x="286703" y="472440"/>
                </a:cubicBezTo>
                <a:lnTo>
                  <a:pt x="566738" y="800100"/>
                </a:lnTo>
                <a:lnTo>
                  <a:pt x="289560" y="1077278"/>
                </a:lnTo>
                <a:cubicBezTo>
                  <a:pt x="287655" y="1068705"/>
                  <a:pt x="286703" y="1061085"/>
                  <a:pt x="286703" y="1052513"/>
                </a:cubicBezTo>
                <a:close/>
                <a:moveTo>
                  <a:pt x="1147763" y="1147763"/>
                </a:moveTo>
                <a:lnTo>
                  <a:pt x="382905" y="1147763"/>
                </a:lnTo>
                <a:cubicBezTo>
                  <a:pt x="374333" y="1147763"/>
                  <a:pt x="365760" y="1146810"/>
                  <a:pt x="358140" y="1144905"/>
                </a:cubicBezTo>
                <a:lnTo>
                  <a:pt x="630555" y="872490"/>
                </a:lnTo>
                <a:lnTo>
                  <a:pt x="765810" y="1029653"/>
                </a:lnTo>
                <a:lnTo>
                  <a:pt x="901065" y="872490"/>
                </a:lnTo>
                <a:lnTo>
                  <a:pt x="1173480" y="1144905"/>
                </a:lnTo>
                <a:cubicBezTo>
                  <a:pt x="1164908" y="1146810"/>
                  <a:pt x="1156335" y="1147763"/>
                  <a:pt x="1147763" y="1147763"/>
                </a:cubicBezTo>
                <a:lnTo>
                  <a:pt x="1147763" y="1147763"/>
                </a:lnTo>
                <a:close/>
                <a:moveTo>
                  <a:pt x="1243965" y="1052513"/>
                </a:moveTo>
                <a:cubicBezTo>
                  <a:pt x="1243965" y="1061085"/>
                  <a:pt x="1243013" y="1069657"/>
                  <a:pt x="1241108" y="1077278"/>
                </a:cubicBezTo>
                <a:lnTo>
                  <a:pt x="963930" y="800100"/>
                </a:lnTo>
                <a:lnTo>
                  <a:pt x="1244918" y="472440"/>
                </a:lnTo>
                <a:cubicBezTo>
                  <a:pt x="1244918" y="474345"/>
                  <a:pt x="1244918" y="476250"/>
                  <a:pt x="1244918" y="478155"/>
                </a:cubicBezTo>
                <a:lnTo>
                  <a:pt x="1244918" y="1052513"/>
                </a:lnTo>
                <a:close/>
              </a:path>
            </a:pathLst>
          </a:custGeom>
          <a:solidFill>
            <a:srgbClr val="DEDE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6563" y1="30469" x2="36563" y2="30469"/>
                        <a14:foregroundMark x1="32813" y1="52344" x2="32813" y2="5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15" y="4009377"/>
            <a:ext cx="435385" cy="435385"/>
          </a:xfrm>
          <a:prstGeom prst="rect">
            <a:avLst/>
          </a:prstGeom>
        </p:spPr>
      </p:pic>
      <p:sp>
        <p:nvSpPr>
          <p:cNvPr id="19" name="Whats">
            <a:extLst>
              <a:ext uri="{FF2B5EF4-FFF2-40B4-BE49-F238E27FC236}">
                <a16:creationId xmlns="" xmlns:a16="http://schemas.microsoft.com/office/drawing/2014/main" id="{545E968E-DF4E-4DB2-868A-1532580CC2FC}"/>
              </a:ext>
            </a:extLst>
          </p:cNvPr>
          <p:cNvSpPr txBox="1"/>
          <p:nvPr/>
        </p:nvSpPr>
        <p:spPr>
          <a:xfrm>
            <a:off x="8129595" y="4035452"/>
            <a:ext cx="3813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9170">
              <a:defRPr/>
            </a:pPr>
            <a:r>
              <a:rPr lang="en-US" sz="2000" spc="-67" dirty="0" smtClean="0">
                <a:solidFill>
                  <a:srgbClr val="323232">
                    <a:lumMod val="10000"/>
                    <a:lumOff val="90000"/>
                  </a:srgbClr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linkedin.com/in/</a:t>
            </a:r>
            <a:r>
              <a:rPr lang="en-US" sz="2000" spc="-67" dirty="0" err="1" smtClean="0">
                <a:solidFill>
                  <a:srgbClr val="323232">
                    <a:lumMod val="10000"/>
                    <a:lumOff val="90000"/>
                  </a:srgbClr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artur-barth</a:t>
            </a:r>
            <a:r>
              <a:rPr lang="en-US" sz="2000" spc="-67" dirty="0">
                <a:solidFill>
                  <a:srgbClr val="323232">
                    <a:lumMod val="10000"/>
                    <a:lumOff val="90000"/>
                  </a:srgbClr>
                </a:solidFill>
                <a:latin typeface="Calibri" panose="020F0502020204030204" pitchFamily="34" charset="0"/>
                <a:ea typeface="Source Sans Pro Light" panose="020B0403030403020204" pitchFamily="34" charset="0"/>
                <a:cs typeface="Calibri" panose="020F0502020204030204" pitchFamily="34" charset="0"/>
              </a:rPr>
              <a:t>/</a:t>
            </a:r>
            <a:endParaRPr kumimoji="0" lang="en-US" sz="2000" b="0" i="0" u="none" strike="noStrike" kern="1200" cap="none" spc="-67" normalizeH="0" baseline="0" noProof="0" dirty="0">
              <a:ln>
                <a:noFill/>
              </a:ln>
              <a:solidFill>
                <a:srgbClr val="323232">
                  <a:lumMod val="10000"/>
                  <a:lumOff val="9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Source Sans Pro Light" panose="020B04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5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4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57" y="1825625"/>
            <a:ext cx="7415579" cy="4075228"/>
          </a:xfrm>
          <a:prstGeom prst="rect">
            <a:avLst/>
          </a:prstGeom>
        </p:spPr>
      </p:pic>
      <p:pic>
        <p:nvPicPr>
          <p:cNvPr id="5" name="Graphic 7">
            <a:extLst>
              <a:ext uri="{FF2B5EF4-FFF2-40B4-BE49-F238E27FC236}">
                <a16:creationId xmlns="" xmlns:a16="http://schemas.microsoft.com/office/drawing/2014/main" id="{62BEEB2A-9AF2-49EC-B91E-33FA014E1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1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09" y="365125"/>
            <a:ext cx="3987338" cy="598100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/>
          <a:stretch/>
        </p:blipFill>
        <p:spPr>
          <a:xfrm>
            <a:off x="5214158" y="365125"/>
            <a:ext cx="6140333" cy="5981007"/>
          </a:xfrm>
          <a:prstGeom prst="rect">
            <a:avLst/>
          </a:prstGeom>
        </p:spPr>
      </p:pic>
      <p:pic>
        <p:nvPicPr>
          <p:cNvPr id="6" name="Graphic 7">
            <a:extLst>
              <a:ext uri="{FF2B5EF4-FFF2-40B4-BE49-F238E27FC236}">
                <a16:creationId xmlns="" xmlns:a16="http://schemas.microsoft.com/office/drawing/2014/main" id="{62BEEB2A-9AF2-49EC-B91E-33FA014E1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6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Seeing AI 2016 Prototype - A Microsoft research project - YouTu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013" y="173943"/>
            <a:ext cx="10920813" cy="61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9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3"/>
          <a:stretch/>
        </p:blipFill>
        <p:spPr>
          <a:xfrm>
            <a:off x="1307506" y="365125"/>
            <a:ext cx="9759297" cy="596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 thruBlk="1"/>
      </p:transition>
    </mc:Choice>
    <mc:Fallback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4300"/>
          <a:stretch/>
        </p:blipFill>
        <p:spPr>
          <a:xfrm>
            <a:off x="891967" y="365125"/>
            <a:ext cx="10408065" cy="61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 thruBlk="1"/>
      </p:transition>
    </mc:Choice>
    <mc:Fallback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7334"/>
          <a:stretch/>
        </p:blipFill>
        <p:spPr>
          <a:xfrm>
            <a:off x="1263702" y="1163203"/>
            <a:ext cx="9572784" cy="5191877"/>
          </a:xfrm>
          <a:prstGeom prst="rect">
            <a:avLst/>
          </a:prstGeom>
        </p:spPr>
      </p:pic>
      <p:pic>
        <p:nvPicPr>
          <p:cNvPr id="5" name="Logo">
            <a:extLst>
              <a:ext uri="{FF2B5EF4-FFF2-40B4-BE49-F238E27FC236}">
                <a16:creationId xmlns="" xmlns:a16="http://schemas.microsoft.com/office/drawing/2014/main" id="{AA4E6BE3-1FBE-4412-917F-2D0A1BAD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2733" y="645587"/>
            <a:ext cx="1938867" cy="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7"/>
          <a:stretch/>
        </p:blipFill>
        <p:spPr>
          <a:xfrm>
            <a:off x="704727" y="179461"/>
            <a:ext cx="10782546" cy="647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 thruBlk="1"/>
      </p:transition>
    </mc:Choice>
    <mc:Fallback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1_Tema do Office">
  <a:themeElements>
    <a:clrScheme name="Tema do Office">
      <a:dk1>
        <a:srgbClr val="787878"/>
      </a:dk1>
      <a:lt1>
        <a:srgbClr val="323232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lumMod val="10000"/>
                <a:alpha val="5000"/>
              </a:schemeClr>
            </a:gs>
            <a:gs pos="38100">
              <a:srgbClr val="181717">
                <a:alpha val="4000"/>
              </a:srgbClr>
            </a:gs>
            <a:gs pos="100000">
              <a:schemeClr val="tx2">
                <a:lumMod val="10000"/>
                <a:alpha val="0"/>
              </a:schemeClr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>
            <a:solidFill>
              <a:srgbClr val="D7DFEB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276</Words>
  <Application>Microsoft Office PowerPoint</Application>
  <PresentationFormat>Widescreen</PresentationFormat>
  <Paragraphs>125</Paragraphs>
  <Slides>29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Proxima Nova</vt:lpstr>
      <vt:lpstr>Source Sans Pro Light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KNN - K-Nearest-Neighbors</vt:lpstr>
      <vt:lpstr>RNA - Rede Neural Artificial</vt:lpstr>
      <vt:lpstr>MobileNet</vt:lpstr>
      <vt:lpstr>Existem modelos “padrões”</vt:lpstr>
      <vt:lpstr>Funções de ativação. </vt:lpstr>
      <vt:lpstr>Funções de Otimização</vt:lpstr>
      <vt:lpstr>Cuidado com o Overtitting!</vt:lpstr>
      <vt:lpstr>Apresentação do PowerPoint</vt:lpstr>
      <vt:lpstr>Dúvidas?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Iajhy G. Pusch</dc:creator>
  <cp:lastModifiedBy>Artur Barth</cp:lastModifiedBy>
  <cp:revision>31</cp:revision>
  <dcterms:created xsi:type="dcterms:W3CDTF">2019-09-05T12:51:26Z</dcterms:created>
  <dcterms:modified xsi:type="dcterms:W3CDTF">2019-10-02T01:25:44Z</dcterms:modified>
</cp:coreProperties>
</file>